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57" r:id="rId12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2970" autoAdjust="0"/>
  </p:normalViewPr>
  <p:slideViewPr>
    <p:cSldViewPr snapToGrid="0">
      <p:cViewPr varScale="1">
        <p:scale>
          <a:sx n="65" d="100"/>
          <a:sy n="65" d="100"/>
        </p:scale>
        <p:origin x="48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C77829-D36D-4F5B-B74E-50B99E5D50FC}" type="datetimeFigureOut">
              <a:rPr lang="bg-BG" smtClean="0"/>
              <a:t>20.05.2023</a:t>
            </a:fld>
            <a:endParaRPr lang="bg-BG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bg-BG"/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105F1-A9E9-4730-9C7D-729FBF84C75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711343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Аз съм Ива Павлевичина, от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XII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„Б‘‘ клас.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Темата на моят дипломен проект е „Разработване на потребителски интерфейс за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web-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базирано приложение „Борса за учебници“.</a:t>
            </a:r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105F1-A9E9-4730-9C7D-729FBF84C752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306861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Мисля, че екипът ни се справи добре с поставената задача. Надявам се нашата борса да стане популярна сред учениците. Уважавам труда на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backend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програмиста, но мисля, че без хубавия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frontend,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който реализирах, проектът ни нямаше да изглежда толкова добре.</a:t>
            </a:r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105F1-A9E9-4730-9C7D-729FBF84C752}" type="slidenum">
              <a:rPr lang="bg-BG" smtClean="0"/>
              <a:t>10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0719816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Благодаря за вниманието!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Ако имате въпроси съм готов да отговоря.</a:t>
            </a:r>
          </a:p>
          <a:p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105F1-A9E9-4730-9C7D-729FBF84C752}" type="slidenum">
              <a:rPr lang="bg-BG" smtClean="0"/>
              <a:t>11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23639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Проектът ми е създаден с помощта на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-а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Vue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Той предоставя лесен и ефективен начин за създаване на модерни и динамични уеб приложения. Vue.js е изключително гъвкава и лесна за употреба библиотека, която се интегрира лесно с други технологии като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Bootstrap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Използвам още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Axios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която е библиотека за изпращане на HTTP заявки от клиентската част на приложението. 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Методът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axios.get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се използва за изпращане на GET заявки към сървър.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Методът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axios.post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се използва за изпращане на POST заявки към сървър.</a:t>
            </a:r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105F1-A9E9-4730-9C7D-729FBF84C752}" type="slidenum">
              <a:rPr lang="bg-BG" smtClean="0"/>
              <a:t>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69481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сървърите се основават на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Hyper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Transfer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Protocol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осигуряват достъп до разпределени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хипермедийни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документи, приложения и бази от данни. Те работят на принципа заявка/отговор.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Kлиентът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осъществява връзка със сървъра и изпраща заявка. Сървърът отговаря със служебна информация, съдържаща версията на протокола на текущото съобщение и код за успех или грешка, последвана от MIME-кодирано съобщение.</a:t>
            </a:r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105F1-A9E9-4730-9C7D-729FBF84C752}" type="slidenum">
              <a:rPr lang="bg-BG" smtClean="0"/>
              <a:t>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99328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е основният маркиращ език за описание и дизайн на уеб страници.     HTML може да вгражда в себе си  кратки програми. Те най-често са написани на скриптов език като JavaScript и засягат поведението и съдържанието на уеб страниците. Включването на CSS определя външния вид и оформлението на съдържанието. Актуалната версия на HTML е HTML5.</a:t>
            </a:r>
          </a:p>
          <a:p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105F1-A9E9-4730-9C7D-729FBF84C752}" type="slidenum">
              <a:rPr lang="bg-BG" smtClean="0"/>
              <a:t>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034403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 е програмен език, който е много лесен за научаване и ползване. Той е създаден с идеята да бъде удобен и ефективен за разработка на софтуер. Python има богата колекция стандартни библиотеки и множество модули и пакети, които могат да бъдат сваляни и използвани за различни нужди. 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Според популярния портал за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модули и библиотеки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PyPi.org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 към момента активно се поддържат над 450 000 проекта.</a:t>
            </a:r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105F1-A9E9-4730-9C7D-729FBF84C752}" type="slidenum">
              <a:rPr lang="bg-BG" smtClean="0"/>
              <a:t>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754518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Едно от основните приложения на Python е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разработката. Най-използваните и популярни библиотеки в тази сфера са Django и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Flask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Django е популярен Python уеб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фреймуърк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за бързо и лесно разработване на уеб приложения. Той позволява лесното добавяне на разширения и библиотеки. Той включва много стандартни библиотеки, които покриват широк спектър от функционалности, като работа със сесии,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кеширане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форми, сигнали, съобщения и много други.  Django е известен със своята висока производителност и сигурност. Този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фреймуърк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е много популярен в света на уеб разработката и се използва от много големи уеб сайтове като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Instagram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Pinterest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Mozilla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др.</a:t>
            </a:r>
          </a:p>
          <a:p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105F1-A9E9-4730-9C7D-729FBF84C752}" type="slidenum">
              <a:rPr lang="bg-BG" smtClean="0"/>
              <a:t>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455610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DRF е съкращение от Django REST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което е библиотека за създаване на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RESTful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API с помощта на Django. Това е мощен инструмент, който позволява на разработчиците да създават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базирани уеб приложения.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Django REST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(DRF) предоставя много инструменти и функции за създаване на уеб API. Тези инструменти включват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сериализация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на данни, валидация на данни, автоматично генериране на документация и много други. DRF също така предлага вградени изгледи (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views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които покриват голяма част от общите изисквания към уеб услугите.</a:t>
            </a:r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105F1-A9E9-4730-9C7D-729FBF84C752}" type="slidenum">
              <a:rPr lang="bg-BG" smtClean="0"/>
              <a:t>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3153681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Jinja е мощен шаблонизатор, който позволява лесно и ефективно създаване на HTML документи. Той се прилага както в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Django, 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така и във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VUE.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Част е и от стандартната библиотека на фреймуърка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Flask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Jinja използва синтаксис, който наподобява на този на Django шаблоните. Един от основните принципи на Jinja е този да бъде "непрекъснат", т.е. няма да има код в шаблона, който да не може да се компилира и изпълни.</a:t>
            </a:r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105F1-A9E9-4730-9C7D-729FBF84C752}" type="slidenum">
              <a:rPr lang="bg-BG" smtClean="0"/>
              <a:t>8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047579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Това са технологиите и инструментите, които ми позволиха да реализирам своя проект. Базовите шаблони и скриптове се доставят от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Django. VUE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реализира клиентския интерфейс, а конкретните данни ги получавам през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Axios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от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DRF API.</a:t>
            </a:r>
            <a:endParaRPr lang="bg-BG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ролята ми на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frontend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програмист в проекта „Борса за учебници“ аз създадох един класически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SDI -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еднодокументен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потребителски интерфейс. 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Клиентът вижда различни страници, а всъщност работи в едно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frontend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приложение.</a:t>
            </a:r>
            <a:endParaRPr lang="bg-BG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105F1-A9E9-4730-9C7D-729FBF84C752}" type="slidenum">
              <a:rPr lang="bg-BG" smtClean="0"/>
              <a:t>9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33395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bg-BG" smtClean="0"/>
              <a:t>Щракнете за редакция стил подзагл. обр.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3A18E-48E8-404A-A015-884971FC9B75}" type="datetimeFigureOut">
              <a:rPr lang="bg-BG" smtClean="0"/>
              <a:t>20.05.2023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3317-90D1-40FF-A2EE-DAE39B0548C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37321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 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3A18E-48E8-404A-A015-884971FC9B75}" type="datetimeFigureOut">
              <a:rPr lang="bg-BG" smtClean="0"/>
              <a:t>20.05.2023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3317-90D1-40FF-A2EE-DAE39B0548C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00354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лавие и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3A18E-48E8-404A-A015-884971FC9B75}" type="datetimeFigureOut">
              <a:rPr lang="bg-BG" smtClean="0"/>
              <a:t>20.05.2023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3317-90D1-40FF-A2EE-DAE39B0548C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02081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3A18E-48E8-404A-A015-884971FC9B75}" type="datetimeFigureOut">
              <a:rPr lang="bg-BG" smtClean="0"/>
              <a:t>20.05.2023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3317-90D1-40FF-A2EE-DAE39B0548C2}" type="slidenum">
              <a:rPr lang="bg-BG" smtClean="0"/>
              <a:t>‹#›</a:t>
            </a:fld>
            <a:endParaRPr lang="bg-BG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89783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ичка с им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3A18E-48E8-404A-A015-884971FC9B75}" type="datetimeFigureOut">
              <a:rPr lang="bg-BG" smtClean="0"/>
              <a:t>20.05.2023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3317-90D1-40FF-A2EE-DAE39B0548C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095160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3A18E-48E8-404A-A015-884971FC9B75}" type="datetimeFigureOut">
              <a:rPr lang="bg-BG" smtClean="0"/>
              <a:t>20.05.2023</a:t>
            </a:fld>
            <a:endParaRPr lang="bg-BG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3317-90D1-40FF-A2EE-DAE39B0548C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25456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и с карти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3A18E-48E8-404A-A015-884971FC9B75}" type="datetimeFigureOut">
              <a:rPr lang="bg-BG" smtClean="0"/>
              <a:t>20.05.2023</a:t>
            </a:fld>
            <a:endParaRPr lang="bg-BG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3317-90D1-40FF-A2EE-DAE39B0548C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346296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3A18E-48E8-404A-A015-884971FC9B75}" type="datetimeFigureOut">
              <a:rPr lang="bg-BG" smtClean="0"/>
              <a:t>20.05.2023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3317-90D1-40FF-A2EE-DAE39B0548C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25408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3A18E-48E8-404A-A015-884971FC9B75}" type="datetimeFigureOut">
              <a:rPr lang="bg-BG" smtClean="0"/>
              <a:t>20.05.2023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3317-90D1-40FF-A2EE-DAE39B0548C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46082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3A18E-48E8-404A-A015-884971FC9B75}" type="datetimeFigureOut">
              <a:rPr lang="bg-BG" smtClean="0"/>
              <a:t>20.05.2023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3317-90D1-40FF-A2EE-DAE39B0548C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39470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на секц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3A18E-48E8-404A-A015-884971FC9B75}" type="datetimeFigureOut">
              <a:rPr lang="bg-BG" smtClean="0"/>
              <a:t>20.05.2023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3317-90D1-40FF-A2EE-DAE39B0548C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92104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3A18E-48E8-404A-A015-884971FC9B75}" type="datetimeFigureOut">
              <a:rPr lang="bg-BG" smtClean="0"/>
              <a:t>20.05.2023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3317-90D1-40FF-A2EE-DAE39B0548C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80930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3A18E-48E8-404A-A015-884971FC9B75}" type="datetimeFigureOut">
              <a:rPr lang="bg-BG" smtClean="0"/>
              <a:t>20.05.2023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3317-90D1-40FF-A2EE-DAE39B0548C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58885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3A18E-48E8-404A-A015-884971FC9B75}" type="datetimeFigureOut">
              <a:rPr lang="bg-BG" smtClean="0"/>
              <a:t>20.05.2023</a:t>
            </a:fld>
            <a:endParaRPr lang="bg-BG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3317-90D1-40FF-A2EE-DAE39B0548C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36337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3A18E-48E8-404A-A015-884971FC9B75}" type="datetimeFigureOut">
              <a:rPr lang="bg-BG" smtClean="0"/>
              <a:t>20.05.2023</a:t>
            </a:fld>
            <a:endParaRPr lang="bg-BG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3317-90D1-40FF-A2EE-DAE39B0548C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12663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3A18E-48E8-404A-A015-884971FC9B75}" type="datetimeFigureOut">
              <a:rPr lang="bg-BG" smtClean="0"/>
              <a:t>20.05.2023</a:t>
            </a:fld>
            <a:endParaRPr lang="bg-BG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3317-90D1-40FF-A2EE-DAE39B0548C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885570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3A18E-48E8-404A-A015-884971FC9B75}" type="datetimeFigureOut">
              <a:rPr lang="bg-BG" smtClean="0"/>
              <a:t>20.05.2023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03317-90D1-40FF-A2EE-DAE39B0548C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39541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953A18E-48E8-404A-A015-884971FC9B75}" type="datetimeFigureOut">
              <a:rPr lang="bg-BG" smtClean="0"/>
              <a:t>20.05.2023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A03317-90D1-40FF-A2EE-DAE39B0548C2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070753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10" Type="http://schemas.openxmlformats.org/officeDocument/2006/relationships/image" Target="../media/image26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Много, ама много книги 2020 | Faceboo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Текстово поле 7">
            <a:extLst>
              <a:ext uri="{FF2B5EF4-FFF2-40B4-BE49-F238E27FC236}">
                <a16:creationId xmlns:a16="http://schemas.microsoft.com/office/drawing/2014/main" xmlns="" id="{52B66409-803E-D561-DC77-FCD69E182E67}"/>
              </a:ext>
            </a:extLst>
          </p:cNvPr>
          <p:cNvSpPr txBox="1"/>
          <p:nvPr/>
        </p:nvSpPr>
        <p:spPr>
          <a:xfrm>
            <a:off x="7641771" y="178276"/>
            <a:ext cx="4474029" cy="646331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r"/>
            <a:r>
              <a:rPr lang="bg-BG" sz="3600" dirty="0">
                <a:solidFill>
                  <a:prstClr val="white"/>
                </a:solidFill>
                <a:latin typeface="Century Gothic" panose="020B0502020202020204"/>
              </a:rPr>
              <a:t>Ива Павлевичина</a:t>
            </a:r>
            <a:endParaRPr lang="bg-BG" sz="3600" dirty="0">
              <a:solidFill>
                <a:prstClr val="white"/>
              </a:solidFill>
              <a:latin typeface="Century Gothic" panose="020B0502020202020204"/>
            </a:endParaRPr>
          </a:p>
        </p:txBody>
      </p:sp>
      <p:sp>
        <p:nvSpPr>
          <p:cNvPr id="9" name="Текстово поле 8"/>
          <p:cNvSpPr txBox="1"/>
          <p:nvPr/>
        </p:nvSpPr>
        <p:spPr>
          <a:xfrm>
            <a:off x="188806" y="3004458"/>
            <a:ext cx="466622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400" b="1" i="1" dirty="0">
                <a:solidFill>
                  <a:srgbClr val="052F61">
                    <a:lumMod val="60000"/>
                    <a:lumOff val="40000"/>
                  </a:srgbClr>
                </a:solidFill>
                <a:latin typeface="Century Gothic" panose="020B0502020202020204"/>
              </a:rPr>
              <a:t>Тема: </a:t>
            </a:r>
            <a:endParaRPr lang="bg-BG" sz="2400" b="1" i="1" dirty="0">
              <a:solidFill>
                <a:srgbClr val="052F61">
                  <a:lumMod val="60000"/>
                  <a:lumOff val="40000"/>
                </a:srgbClr>
              </a:solidFill>
              <a:latin typeface="Century Gothic" panose="020B0502020202020204"/>
            </a:endParaRPr>
          </a:p>
          <a:p>
            <a:pPr lvl="1"/>
            <a:r>
              <a:rPr lang="bg-BG" sz="2000" dirty="0" smtClean="0">
                <a:solidFill>
                  <a:prstClr val="white"/>
                </a:solidFill>
                <a:latin typeface="Century Gothic" panose="020B0502020202020204"/>
              </a:rPr>
              <a:t>Разработване на потребителски интерфейс за web-базирано приложение „Борса за учебници“</a:t>
            </a:r>
            <a:endParaRPr lang="bg-BG" sz="2000" dirty="0">
              <a:solidFill>
                <a:prstClr val="white"/>
              </a:solidFill>
              <a:latin typeface="Century Gothic" panose="020B0502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0413083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176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Много, ама много книги 2020 | Faceboo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Текстово поле 8"/>
          <p:cNvSpPr txBox="1"/>
          <p:nvPr/>
        </p:nvSpPr>
        <p:spPr>
          <a:xfrm>
            <a:off x="5912950" y="855618"/>
            <a:ext cx="62790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bg-BG" sz="3200" b="1" dirty="0" smtClean="0">
                <a:solidFill>
                  <a:prstClr val="white"/>
                </a:solidFill>
                <a:latin typeface="Century Gothic" panose="020B0502020202020204"/>
              </a:rPr>
              <a:t>Благодаря за вниманието!</a:t>
            </a:r>
            <a:endParaRPr lang="bg-BG" sz="3200" b="1" dirty="0">
              <a:solidFill>
                <a:prstClr val="white"/>
              </a:solidFill>
              <a:latin typeface="Century Gothic" panose="020B0502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1305238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444" y="2004646"/>
            <a:ext cx="8259742" cy="4129871"/>
          </a:xfrm>
          <a:prstGeom prst="rect">
            <a:avLst/>
          </a:prstGeom>
          <a:effectLst>
            <a:outerShdw blurRad="254000" dist="228600" dir="2700000" algn="tl" rotWithShape="0">
              <a:schemeClr val="bg1">
                <a:alpha val="40000"/>
              </a:schemeClr>
            </a:outerShdw>
          </a:effectLst>
        </p:spPr>
      </p:pic>
      <p:pic>
        <p:nvPicPr>
          <p:cNvPr id="5" name="Картина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4431" y="1570893"/>
            <a:ext cx="4148060" cy="5479701"/>
          </a:xfrm>
          <a:prstGeom prst="rect">
            <a:avLst/>
          </a:prstGeom>
        </p:spPr>
      </p:pic>
      <p:sp>
        <p:nvSpPr>
          <p:cNvPr id="6" name="Текстово поле 5"/>
          <p:cNvSpPr txBox="1"/>
          <p:nvPr/>
        </p:nvSpPr>
        <p:spPr>
          <a:xfrm>
            <a:off x="5076093" y="363417"/>
            <a:ext cx="176041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VUE</a:t>
            </a:r>
            <a:endParaRPr lang="bg-BG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62862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158" y="2460378"/>
            <a:ext cx="10699902" cy="3494943"/>
          </a:xfrm>
          <a:prstGeom prst="rect">
            <a:avLst/>
          </a:prstGeom>
          <a:effectLst>
            <a:outerShdw blurRad="114300" dist="114300" dir="2700000" algn="tl" rotWithShape="0">
              <a:prstClr val="black">
                <a:alpha val="40000"/>
              </a:prstClr>
            </a:outerShdw>
            <a:softEdge rad="88900"/>
          </a:effectLst>
        </p:spPr>
      </p:pic>
      <p:sp>
        <p:nvSpPr>
          <p:cNvPr id="3" name="Правоъгълник 2"/>
          <p:cNvSpPr/>
          <p:nvPr/>
        </p:nvSpPr>
        <p:spPr>
          <a:xfrm>
            <a:off x="3873459" y="583196"/>
            <a:ext cx="46907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</a:t>
            </a:r>
            <a:r>
              <a:rPr lang="bg-BG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сървърите </a:t>
            </a:r>
          </a:p>
        </p:txBody>
      </p:sp>
    </p:spTree>
    <p:extLst>
      <p:ext uri="{BB962C8B-B14F-4D97-AF65-F5344CB8AC3E}">
        <p14:creationId xmlns:p14="http://schemas.microsoft.com/office/powerpoint/2010/main" val="1052003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Картина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5789" y="2330750"/>
            <a:ext cx="6758459" cy="2196499"/>
          </a:xfrm>
          <a:prstGeom prst="rect">
            <a:avLst/>
          </a:prstGeom>
        </p:spPr>
      </p:pic>
      <p:sp>
        <p:nvSpPr>
          <p:cNvPr id="4" name="Текстово поле 3"/>
          <p:cNvSpPr txBox="1"/>
          <p:nvPr/>
        </p:nvSpPr>
        <p:spPr>
          <a:xfrm>
            <a:off x="9612924" y="140677"/>
            <a:ext cx="224933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 smtClean="0"/>
              <a:t>HTML</a:t>
            </a:r>
            <a:endParaRPr lang="bg-BG" sz="6600" b="1" dirty="0"/>
          </a:p>
        </p:txBody>
      </p:sp>
    </p:spTree>
    <p:extLst>
      <p:ext uri="{BB962C8B-B14F-4D97-AF65-F5344CB8AC3E}">
        <p14:creationId xmlns:p14="http://schemas.microsoft.com/office/powerpoint/2010/main" val="2923377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305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587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353" y="1348154"/>
            <a:ext cx="8855337" cy="4349262"/>
          </a:xfrm>
          <a:prstGeom prst="rect">
            <a:avLst/>
          </a:prstGeom>
          <a:effectLst>
            <a:outerShdw blurRad="101600" dist="101600" dir="13500000" algn="br" rotWithShape="0">
              <a:prstClr val="black">
                <a:alpha val="40000"/>
              </a:prstClr>
            </a:outerShdw>
          </a:effectLst>
        </p:spPr>
      </p:pic>
      <p:pic>
        <p:nvPicPr>
          <p:cNvPr id="2" name="Картина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9022" y="2776800"/>
            <a:ext cx="6846277" cy="3846737"/>
          </a:xfrm>
          <a:prstGeom prst="rect">
            <a:avLst/>
          </a:prstGeom>
          <a:effectLst>
            <a:outerShdw blurRad="101600" dist="101600" dir="13500000" algn="br" rotWithShape="0">
              <a:prstClr val="black">
                <a:alpha val="40000"/>
              </a:prstClr>
            </a:outerShdw>
            <a:softEdge rad="31750"/>
          </a:effectLst>
        </p:spPr>
      </p:pic>
      <p:sp>
        <p:nvSpPr>
          <p:cNvPr id="4" name="Текстово поле 3"/>
          <p:cNvSpPr txBox="1"/>
          <p:nvPr/>
        </p:nvSpPr>
        <p:spPr>
          <a:xfrm>
            <a:off x="5099538" y="24715"/>
            <a:ext cx="198964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DRF</a:t>
            </a:r>
            <a:endParaRPr lang="bg-BG" sz="8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8695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326" y="1666509"/>
            <a:ext cx="6557600" cy="4955459"/>
          </a:xfrm>
          <a:prstGeom prst="rect">
            <a:avLst/>
          </a:prstGeom>
        </p:spPr>
      </p:pic>
      <p:pic>
        <p:nvPicPr>
          <p:cNvPr id="3" name="Картина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268" y="383517"/>
            <a:ext cx="3671136" cy="1282992"/>
          </a:xfrm>
          <a:prstGeom prst="rect">
            <a:avLst/>
          </a:prstGeom>
          <a:effectLst>
            <a:outerShdw blurRad="114300" dist="114300" dir="2700000" algn="tl" rotWithShape="0">
              <a:schemeClr val="accent6">
                <a:alpha val="40000"/>
              </a:schemeClr>
            </a:outerShdw>
          </a:effectLst>
        </p:spPr>
      </p:pic>
      <p:pic>
        <p:nvPicPr>
          <p:cNvPr id="4" name="Картина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845" y="3268175"/>
            <a:ext cx="3671136" cy="20324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88802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012" y="1466520"/>
            <a:ext cx="9202995" cy="5176684"/>
          </a:xfrm>
          <a:prstGeom prst="rect">
            <a:avLst/>
          </a:prstGeom>
        </p:spPr>
      </p:pic>
      <p:pic>
        <p:nvPicPr>
          <p:cNvPr id="3" name="Картина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6962" y="239482"/>
            <a:ext cx="2252816" cy="1408010"/>
          </a:xfrm>
          <a:prstGeom prst="rect">
            <a:avLst/>
          </a:prstGeom>
        </p:spPr>
      </p:pic>
      <p:pic>
        <p:nvPicPr>
          <p:cNvPr id="4" name="Картина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8404" y="250748"/>
            <a:ext cx="2262188" cy="963868"/>
          </a:xfrm>
          <a:prstGeom prst="rect">
            <a:avLst/>
          </a:prstGeom>
        </p:spPr>
      </p:pic>
      <p:pic>
        <p:nvPicPr>
          <p:cNvPr id="5" name="Картина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0198" y="234064"/>
            <a:ext cx="2262188" cy="997237"/>
          </a:xfrm>
          <a:prstGeom prst="rect">
            <a:avLst/>
          </a:prstGeom>
        </p:spPr>
      </p:pic>
      <p:pic>
        <p:nvPicPr>
          <p:cNvPr id="6" name="Картина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1012" y="267433"/>
            <a:ext cx="2252816" cy="976757"/>
          </a:xfrm>
          <a:prstGeom prst="rect">
            <a:avLst/>
          </a:prstGeom>
        </p:spPr>
      </p:pic>
      <p:pic>
        <p:nvPicPr>
          <p:cNvPr id="7" name="Картина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78920" y="5909756"/>
            <a:ext cx="2253515" cy="733561"/>
          </a:xfrm>
          <a:prstGeom prst="rect">
            <a:avLst/>
          </a:prstGeom>
        </p:spPr>
      </p:pic>
      <p:pic>
        <p:nvPicPr>
          <p:cNvPr id="8" name="Картина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09620" y="2324375"/>
            <a:ext cx="2253515" cy="1352109"/>
          </a:xfrm>
          <a:prstGeom prst="rect">
            <a:avLst/>
          </a:prstGeom>
        </p:spPr>
      </p:pic>
      <p:pic>
        <p:nvPicPr>
          <p:cNvPr id="9" name="Картина 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609620" y="4540937"/>
            <a:ext cx="2279531" cy="67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287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Йон">
  <a:themeElements>
    <a:clrScheme name="Топло синьо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Й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Й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тема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71</TotalTime>
  <Words>713</Words>
  <Application>Microsoft Office PowerPoint</Application>
  <PresentationFormat>Широк екран</PresentationFormat>
  <Paragraphs>41</Paragraphs>
  <Slides>11</Slides>
  <Notes>11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Wingdings 3</vt:lpstr>
      <vt:lpstr>Йон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PowerPoint</dc:title>
  <dc:creator>Акаунт в Microsoft</dc:creator>
  <cp:lastModifiedBy>Акаунт в Microsoft</cp:lastModifiedBy>
  <cp:revision>8</cp:revision>
  <dcterms:created xsi:type="dcterms:W3CDTF">2023-05-20T19:07:58Z</dcterms:created>
  <dcterms:modified xsi:type="dcterms:W3CDTF">2023-05-20T20:19:17Z</dcterms:modified>
</cp:coreProperties>
</file>

<file path=docProps/thumbnail.jpeg>
</file>